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0" r:id="rId20"/>
    <p:sldId id="276" r:id="rId21"/>
    <p:sldId id="277" r:id="rId22"/>
    <p:sldId id="278" r:id="rId23"/>
    <p:sldId id="279" r:id="rId24"/>
    <p:sldId id="261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150" d="100"/>
          <a:sy n="150" d="100"/>
        </p:scale>
        <p:origin x="1099" y="1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6AF4B05-5919-4B19-940B-9074E0FC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8" t="909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D83C8A2-B853-4C0C-A833-D3CED340B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5299" y="809419"/>
            <a:ext cx="4513792" cy="2819398"/>
          </a:xfrm>
        </p:spPr>
        <p:txBody>
          <a:bodyPr>
            <a:normAutofit/>
          </a:bodyPr>
          <a:lstStyle/>
          <a:p>
            <a:r>
              <a:rPr lang="nl-BE" dirty="0"/>
              <a:t>USA Flight data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3B8B73-1701-4A4A-8677-3D82CA167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721" y="3516937"/>
            <a:ext cx="4812404" cy="22488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Project Big Data, Business Intelligence and NoSQL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By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Ishan Ameel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Jonas Anseel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Thomas </a:t>
            </a:r>
            <a:r>
              <a:rPr lang="en-GB" sz="1400" dirty="0" err="1"/>
              <a:t>Billiet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Sven  Depickere </a:t>
            </a:r>
          </a:p>
        </p:txBody>
      </p:sp>
    </p:spTree>
    <p:extLst>
      <p:ext uri="{BB962C8B-B14F-4D97-AF65-F5344CB8AC3E}">
        <p14:creationId xmlns:p14="http://schemas.microsoft.com/office/powerpoint/2010/main" val="325718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 descr="C:\Users\svend\AppData\Local\Microsoft\Windows\INetCache\Content.Word\Flight minutes between 2011-2012 per airliner.png">
            <a:extLst>
              <a:ext uri="{FF2B5EF4-FFF2-40B4-BE49-F238E27FC236}">
                <a16:creationId xmlns:a16="http://schemas.microsoft.com/office/drawing/2014/main" id="{4C646FB1-6A97-4343-A8BB-71759BE701D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" r="8386" b="27521"/>
          <a:stretch/>
        </p:blipFill>
        <p:spPr bwMode="auto">
          <a:xfrm>
            <a:off x="1642330" y="568960"/>
            <a:ext cx="8897580" cy="367857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7B887D-3765-41DC-B2F1-9CF0AA7E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total</a:t>
            </a:r>
            <a:r>
              <a:rPr lang="nl-BE" i="1" dirty="0"/>
              <a:t> </a:t>
            </a:r>
            <a:r>
              <a:rPr lang="nl-BE" i="1" dirty="0" err="1"/>
              <a:t>amount</a:t>
            </a:r>
            <a:r>
              <a:rPr lang="nl-BE" i="1" dirty="0"/>
              <a:t> of </a:t>
            </a:r>
            <a:r>
              <a:rPr lang="nl-BE" i="1" dirty="0" err="1"/>
              <a:t>scheduled</a:t>
            </a:r>
            <a:r>
              <a:rPr lang="nl-BE" i="1" dirty="0"/>
              <a:t> flight time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actual</a:t>
            </a:r>
            <a:r>
              <a:rPr lang="nl-BE" i="1" dirty="0"/>
              <a:t> flight time per carrier from 2011 </a:t>
            </a:r>
            <a:r>
              <a:rPr lang="nl-BE" i="1" dirty="0" err="1"/>
              <a:t>to</a:t>
            </a:r>
            <a:r>
              <a:rPr lang="nl-BE" i="1" dirty="0"/>
              <a:t> 2012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3986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Afbeelding 5" descr="C:\Users\svend\AppData\Local\Microsoft\Windows\INetCache\Content.Word\How many turns around the world.png">
            <a:extLst>
              <a:ext uri="{FF2B5EF4-FFF2-40B4-BE49-F238E27FC236}">
                <a16:creationId xmlns:a16="http://schemas.microsoft.com/office/drawing/2014/main" id="{2EDCCA54-EE25-4510-B16A-DB3DB75DDCA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r="8659" b="28924"/>
          <a:stretch/>
        </p:blipFill>
        <p:spPr bwMode="auto">
          <a:xfrm>
            <a:off x="1136227" y="548640"/>
            <a:ext cx="9450493" cy="384047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FE9767-0772-42D8-838F-69D0938A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3" y="568113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turns around the world could you travel from the total flown km per carrier from 2011 to 2012</a:t>
            </a:r>
            <a:br>
              <a:rPr lang="en-GB" b="1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534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Afbeelding 6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BC15C206-5219-4961-8CC2-9E260FC27A0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r="8696"/>
          <a:stretch/>
        </p:blipFill>
        <p:spPr bwMode="auto">
          <a:xfrm>
            <a:off x="1264919" y="228600"/>
            <a:ext cx="8720141" cy="512572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564594-CCA7-486E-84F8-CBB60324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16" y="551857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fight</a:t>
            </a:r>
            <a:r>
              <a:rPr lang="nl-BE" i="1" dirty="0"/>
              <a:t> </a:t>
            </a:r>
            <a:r>
              <a:rPr lang="nl-BE" i="1" dirty="0" err="1"/>
              <a:t>distance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to</a:t>
            </a:r>
            <a:r>
              <a:rPr lang="nl-BE" i="1" dirty="0"/>
              <a:t> </a:t>
            </a:r>
            <a:r>
              <a:rPr lang="nl-BE" i="1" dirty="0" err="1"/>
              <a:t>the</a:t>
            </a:r>
            <a:r>
              <a:rPr lang="nl-BE" i="1" dirty="0"/>
              <a:t> </a:t>
            </a:r>
            <a:r>
              <a:rPr lang="nl-BE" i="1" dirty="0" err="1"/>
              <a:t>scheduled</a:t>
            </a:r>
            <a:r>
              <a:rPr lang="nl-BE" i="1" dirty="0"/>
              <a:t> flight time per carrier</a:t>
            </a:r>
            <a:endParaRPr lang="en-US" sz="4000" dirty="0"/>
          </a:p>
        </p:txBody>
      </p:sp>
      <p:pic>
        <p:nvPicPr>
          <p:cNvPr id="10" name="Afbeelding 9" descr="C:\Users\svend\AppData\Local\Microsoft\Windows\INetCache\Content.Word\Flight distance compared to the flight time.png">
            <a:extLst>
              <a:ext uri="{FF2B5EF4-FFF2-40B4-BE49-F238E27FC236}">
                <a16:creationId xmlns:a16="http://schemas.microsoft.com/office/drawing/2014/main" id="{424501DA-7977-4E92-8ED5-341FB3CCC81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4" r="5337" b="63140"/>
          <a:stretch/>
        </p:blipFill>
        <p:spPr bwMode="auto">
          <a:xfrm>
            <a:off x="10569259" y="1138408"/>
            <a:ext cx="545781" cy="302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78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C61CB-9178-4744-9A33-3D634EF4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Per carrier what are the most popular departure states and arrival states</a:t>
            </a:r>
            <a:br>
              <a:rPr lang="en-GB" b="1" dirty="0"/>
            </a:br>
            <a:endParaRPr lang="en-GB" dirty="0"/>
          </a:p>
        </p:txBody>
      </p:sp>
      <p:pic>
        <p:nvPicPr>
          <p:cNvPr id="6" name="Afbeelding 5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E606CCE-9980-4178-B2BD-1902B90DF81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" r="8370" b="54832"/>
          <a:stretch/>
        </p:blipFill>
        <p:spPr bwMode="auto">
          <a:xfrm>
            <a:off x="879020" y="1894840"/>
            <a:ext cx="9248955" cy="224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4011E9C3-7E87-4E21-A364-2EEDFF823D1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0" b="80628"/>
          <a:stretch/>
        </p:blipFill>
        <p:spPr bwMode="auto">
          <a:xfrm>
            <a:off x="10449560" y="2783840"/>
            <a:ext cx="853440" cy="1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6A0075F1-AE9E-4F01-8F75-1AEF691E83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370" b="5556"/>
          <a:stretch/>
        </p:blipFill>
        <p:spPr bwMode="auto">
          <a:xfrm>
            <a:off x="879020" y="4348480"/>
            <a:ext cx="9288964" cy="228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C:\Users\svend\AppData\Local\Microsoft\Windows\INetCache\Content.Word\States Departure and Arrival.png">
            <a:extLst>
              <a:ext uri="{FF2B5EF4-FFF2-40B4-BE49-F238E27FC236}">
                <a16:creationId xmlns:a16="http://schemas.microsoft.com/office/drawing/2014/main" id="{9897F69C-0E46-4435-B51D-E4D2435C251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0" t="19179" b="62367"/>
          <a:stretch/>
        </p:blipFill>
        <p:spPr bwMode="auto">
          <a:xfrm>
            <a:off x="10495280" y="4881880"/>
            <a:ext cx="853440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38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7BE48-18B5-4AE1-BD1F-7B65BC76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Bevindingen</a:t>
            </a:r>
            <a:endParaRPr lang="en-GB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22461DDB-FBB5-452B-B15B-7B0E03046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782936"/>
              </p:ext>
            </p:extLst>
          </p:nvPr>
        </p:nvGraphicFramePr>
        <p:xfrm>
          <a:off x="1539240" y="1812264"/>
          <a:ext cx="7649212" cy="4403736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549174">
                  <a:extLst>
                    <a:ext uri="{9D8B030D-6E8A-4147-A177-3AD203B41FA5}">
                      <a16:colId xmlns:a16="http://schemas.microsoft.com/office/drawing/2014/main" val="2530550924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3163299546"/>
                    </a:ext>
                  </a:extLst>
                </a:gridCol>
                <a:gridCol w="2550019">
                  <a:extLst>
                    <a:ext uri="{9D8B030D-6E8A-4147-A177-3AD203B41FA5}">
                      <a16:colId xmlns:a16="http://schemas.microsoft.com/office/drawing/2014/main" val="2547818728"/>
                    </a:ext>
                  </a:extLst>
                </a:gridCol>
              </a:tblGrid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Vliegtuig Maatschappij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Vertrokken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Gelande vluchten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86320744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300 027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299 378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08667295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82 649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84 172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43141442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104 314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103 419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68140580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77 014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77 157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255606232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353 151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348 910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4164182490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195 414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183 889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88177784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68 982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68 721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16026768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113 714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113 817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36054489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84 728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84 883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382323606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 err="1">
                          <a:effectLst/>
                        </a:rPr>
                        <a:t>Envoy</a:t>
                      </a:r>
                      <a:r>
                        <a:rPr lang="nl-BE" sz="1500" dirty="0">
                          <a:effectLst/>
                        </a:rPr>
                        <a:t> Air (MQ)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176 569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181 105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32743373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319 901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321 244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02391831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165 107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165 275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4123908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156 180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154 874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1915755975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25 868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26 811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860358639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356 373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371 079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2806982861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87 288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87 509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052580757"/>
                  </a:ext>
                </a:extLst>
              </a:tr>
              <a:tr h="2446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Mesa Airlines (YV)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49 394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49 819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163" marR="91163" marT="0" marB="0"/>
                </a:tc>
                <a:extLst>
                  <a:ext uri="{0D108BD9-81ED-4DB2-BD59-A6C34878D82A}">
                    <a16:rowId xmlns:a16="http://schemas.microsoft.com/office/drawing/2014/main" val="394150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25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FC36E-CA94-44A4-B105-6C244C65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1C06CC0-84FD-48C8-85DA-F37F5286B7B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5266" r="9185" b="68068"/>
          <a:stretch/>
        </p:blipFill>
        <p:spPr bwMode="auto">
          <a:xfrm>
            <a:off x="507999" y="2677160"/>
            <a:ext cx="11273937" cy="188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FB33699D-D478-4528-BE97-486B04A523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5929067" y="4714240"/>
            <a:ext cx="431800" cy="188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45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AEAE0-CC9C-4A76-9E7F-2CC8C3FA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are top 10 busiest airports and their average time delays</a:t>
            </a:r>
            <a:endParaRPr lang="en-GB" dirty="0"/>
          </a:p>
        </p:txBody>
      </p:sp>
      <p:pic>
        <p:nvPicPr>
          <p:cNvPr id="3" name="Afbeelding 2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34F3D745-EB36-46F6-BA20-84431FB47C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9" r="30381" b="3333"/>
          <a:stretch/>
        </p:blipFill>
        <p:spPr bwMode="auto">
          <a:xfrm>
            <a:off x="1778000" y="4841240"/>
            <a:ext cx="8310956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0F3FDB6D-01C7-4D7A-86D2-AED03E3E02F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5" r="10489" b="34155"/>
          <a:stretch/>
        </p:blipFill>
        <p:spPr bwMode="auto">
          <a:xfrm>
            <a:off x="325120" y="2712720"/>
            <a:ext cx="11074548" cy="18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C:\Users\svend\AppData\Local\Microsoft\Windows\INetCache\Content.Word\Airports.png">
            <a:extLst>
              <a:ext uri="{FF2B5EF4-FFF2-40B4-BE49-F238E27FC236}">
                <a16:creationId xmlns:a16="http://schemas.microsoft.com/office/drawing/2014/main" id="{6ABB01B6-9C7D-46AD-8D1D-5C6AD03533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3" t="725" r="5597" b="63429"/>
          <a:stretch/>
        </p:blipFill>
        <p:spPr bwMode="auto">
          <a:xfrm>
            <a:off x="10601326" y="548640"/>
            <a:ext cx="431800" cy="188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80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 descr="C:\Users\svend\AppData\Local\Microsoft\Windows\INetCache\Content.Word\Delays compared to number flights.png">
            <a:extLst>
              <a:ext uri="{FF2B5EF4-FFF2-40B4-BE49-F238E27FC236}">
                <a16:creationId xmlns:a16="http://schemas.microsoft.com/office/drawing/2014/main" id="{6142AF87-AC01-4AA5-895E-ECC11AB48B9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 bwMode="auto">
          <a:xfrm>
            <a:off x="2295665" y="203200"/>
            <a:ext cx="7876719" cy="4205882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82C7D9-3939-47CB-B5C8-C811FEA4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16" y="506645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dirty="0"/>
              <a:t>The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departure</a:t>
            </a:r>
            <a:r>
              <a:rPr lang="nl-BE" dirty="0"/>
              <a:t> delay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arrival</a:t>
            </a:r>
            <a:r>
              <a:rPr lang="nl-BE" dirty="0"/>
              <a:t> delay </a:t>
            </a:r>
            <a:r>
              <a:rPr lang="nl-BE" dirty="0" err="1"/>
              <a:t>compared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flights</a:t>
            </a:r>
            <a:r>
              <a:rPr lang="nl-BE" dirty="0"/>
              <a:t> per </a:t>
            </a:r>
            <a:r>
              <a:rPr lang="nl-BE" dirty="0" err="1"/>
              <a:t>month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633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Afbeelding 4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70535A23-593A-44C5-B87B-06B89F542F8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r="8479"/>
          <a:stretch/>
        </p:blipFill>
        <p:spPr bwMode="auto">
          <a:xfrm>
            <a:off x="2457954" y="177260"/>
            <a:ext cx="7270246" cy="421150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681914-2022-4E92-A5E5-6474B3F3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nl-BE" i="1" dirty="0"/>
              <a:t>The </a:t>
            </a:r>
            <a:r>
              <a:rPr lang="nl-BE" i="1" dirty="0" err="1"/>
              <a:t>average</a:t>
            </a:r>
            <a:r>
              <a:rPr lang="nl-BE" i="1" dirty="0"/>
              <a:t> flight time </a:t>
            </a:r>
            <a:r>
              <a:rPr lang="nl-BE" i="1" dirty="0" err="1"/>
              <a:t>and</a:t>
            </a:r>
            <a:r>
              <a:rPr lang="nl-BE" i="1" dirty="0"/>
              <a:t> </a:t>
            </a:r>
            <a:r>
              <a:rPr lang="nl-BE" i="1" dirty="0" err="1"/>
              <a:t>average</a:t>
            </a:r>
            <a:r>
              <a:rPr lang="nl-BE" i="1" dirty="0"/>
              <a:t> delay per flight </a:t>
            </a:r>
            <a:r>
              <a:rPr lang="nl-BE" i="1" dirty="0" err="1"/>
              <a:t>category</a:t>
            </a:r>
            <a:r>
              <a:rPr lang="nl-BE" i="1" dirty="0"/>
              <a:t> </a:t>
            </a:r>
            <a:r>
              <a:rPr lang="nl-BE" i="1" dirty="0" err="1"/>
              <a:t>compared</a:t>
            </a:r>
            <a:r>
              <a:rPr lang="nl-BE" i="1" dirty="0"/>
              <a:t> </a:t>
            </a:r>
            <a:r>
              <a:rPr lang="nl-BE" i="1" dirty="0" err="1"/>
              <a:t>with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 </a:t>
            </a:r>
            <a:endParaRPr lang="en-US" sz="4000" dirty="0"/>
          </a:p>
        </p:txBody>
      </p:sp>
      <p:pic>
        <p:nvPicPr>
          <p:cNvPr id="8" name="Afbeelding 7" descr="C:\Users\svend\AppData\Local\Microsoft\Windows\INetCache\Content.Word\Flight times and Delays.png">
            <a:extLst>
              <a:ext uri="{FF2B5EF4-FFF2-40B4-BE49-F238E27FC236}">
                <a16:creationId xmlns:a16="http://schemas.microsoft.com/office/drawing/2014/main" id="{6DAE4DDA-F0D5-4F2B-8991-55062140242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4" t="-1110" r="-162" b="87583"/>
          <a:stretch/>
        </p:blipFill>
        <p:spPr bwMode="auto">
          <a:xfrm>
            <a:off x="10220960" y="1737360"/>
            <a:ext cx="838200" cy="7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040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8CF1566-D317-45BF-8083-1812BF43F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2373" b="10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8BACA1-A273-4D28-B684-32F3CEAA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849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15B44DC-2F9B-4B84-ADFC-40B7F7F17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5E4DF6-89CF-4540-B932-8D18D952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358937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0792C07-CDD6-46DC-A505-DD72B3D739E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" y="1645920"/>
            <a:ext cx="7686808" cy="324767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6397C1-0243-42BF-BC1B-04873C71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Random Forest Regressor model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6222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97DE6A1-776B-426E-AF5B-256F372556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394" y="1925320"/>
            <a:ext cx="6289802" cy="265744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C93120-7386-42C2-AC20-3F2A3C29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 err="1"/>
              <a:t>Lineair</a:t>
            </a:r>
            <a:r>
              <a:rPr lang="en-US" sz="4800" b="1" dirty="0"/>
              <a:t> Regression model</a:t>
            </a:r>
            <a:br>
              <a:rPr lang="en-US" sz="4800" b="1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7614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564640"/>
            <a:ext cx="10131425" cy="1456267"/>
          </a:xfrm>
        </p:spPr>
        <p:txBody>
          <a:bodyPr>
            <a:normAutofit/>
          </a:bodyPr>
          <a:lstStyle/>
          <a:p>
            <a:r>
              <a:rPr lang="en-GB" b="1" dirty="0"/>
              <a:t>Ridge Regression model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BBB8FEC-E7F9-4C37-A4DB-61ADBBDF69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42" y="2922587"/>
            <a:ext cx="224599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5823311" y="3598961"/>
            <a:ext cx="521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cap="all" dirty="0">
                <a:ln w="3175" cmpd="sng">
                  <a:noFill/>
                </a:ln>
                <a:solidFill>
                  <a:prstClr val="white"/>
                </a:solidFill>
                <a:latin typeface="Calibri Light" panose="020F0302020204030204"/>
                <a:ea typeface="+mj-ea"/>
                <a:cs typeface="+mj-cs"/>
              </a:rPr>
              <a:t>Lasso Regression model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7568976-17C0-4B91-948F-03C8F29B20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672" y="4511992"/>
            <a:ext cx="2487295" cy="658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59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B7226-E54D-4224-BEA5-431F29C4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564640"/>
            <a:ext cx="10131425" cy="1456267"/>
          </a:xfrm>
        </p:spPr>
        <p:txBody>
          <a:bodyPr>
            <a:normAutofit/>
          </a:bodyPr>
          <a:lstStyle/>
          <a:p>
            <a:r>
              <a:rPr lang="en-GB" b="1" dirty="0"/>
              <a:t>Random Forrest Classifier</a:t>
            </a:r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F3DC8A2-F54D-4969-8C3C-40C6A4AE9AF5}"/>
              </a:ext>
            </a:extLst>
          </p:cNvPr>
          <p:cNvSpPr/>
          <p:nvPr/>
        </p:nvSpPr>
        <p:spPr>
          <a:xfrm>
            <a:off x="5823311" y="850681"/>
            <a:ext cx="5827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Nearest</a:t>
            </a:r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Neighbors</a:t>
            </a:r>
            <a:r>
              <a:rPr lang="nl-B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endParaRPr lang="en-GB" dirty="0"/>
          </a:p>
        </p:txBody>
      </p:sp>
      <p:pic>
        <p:nvPicPr>
          <p:cNvPr id="8" name="Afbeelding 7" descr="B5CB39E6">
            <a:extLst>
              <a:ext uri="{FF2B5EF4-FFF2-40B4-BE49-F238E27FC236}">
                <a16:creationId xmlns:a16="http://schemas.microsoft.com/office/drawing/2014/main" id="{D31D749F-5DE1-47A3-8F55-0F8F3BF281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" y="2757487"/>
            <a:ext cx="4279265" cy="37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606146E4">
            <a:extLst>
              <a:ext uri="{FF2B5EF4-FFF2-40B4-BE49-F238E27FC236}">
                <a16:creationId xmlns:a16="http://schemas.microsoft.com/office/drawing/2014/main" id="{D278B65F-229D-4D28-9850-8FFC28FC0C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7" y="1634807"/>
            <a:ext cx="4279265" cy="373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09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BF047BC-E7B8-464E-A98D-905B0C9F8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71DC201-58DF-4042-B9BD-52410736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NetworkX</a:t>
            </a:r>
          </a:p>
        </p:txBody>
      </p:sp>
    </p:spTree>
    <p:extLst>
      <p:ext uri="{BB962C8B-B14F-4D97-AF65-F5344CB8AC3E}">
        <p14:creationId xmlns:p14="http://schemas.microsoft.com/office/powerpoint/2010/main" val="46975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1" descr="C:\Users\jodus\AppData\Local\Packages\Microsoft.Office.Desktop_8wekyb3d8bbwe\AC\INetCache\Content.MSO\55DD4B5D.tmp">
            <a:extLst>
              <a:ext uri="{FF2B5EF4-FFF2-40B4-BE49-F238E27FC236}">
                <a16:creationId xmlns:a16="http://schemas.microsoft.com/office/drawing/2014/main" id="{F3B34D78-7BED-45C0-AF0A-3862FA136C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08" y="1626704"/>
            <a:ext cx="5414164" cy="4973149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3392DD-5478-4F3C-A573-2F993AE5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 err="1"/>
              <a:t>Grafiek</a:t>
            </a:r>
            <a:r>
              <a:rPr lang="en-US" sz="4800" dirty="0"/>
              <a:t> van </a:t>
            </a:r>
            <a:r>
              <a:rPr lang="en-US" sz="4800" dirty="0" err="1"/>
              <a:t>alle</a:t>
            </a:r>
            <a:r>
              <a:rPr lang="en-US" sz="4800" dirty="0"/>
              <a:t> </a:t>
            </a:r>
            <a:r>
              <a:rPr lang="en-US" sz="4800" dirty="0" err="1"/>
              <a:t>luchthavens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</a:t>
            </a:r>
            <a:r>
              <a:rPr lang="en-US" sz="4800" dirty="0" err="1"/>
              <a:t>hun</a:t>
            </a:r>
            <a:r>
              <a:rPr lang="en-US" sz="4800" dirty="0"/>
              <a:t> routes</a:t>
            </a:r>
          </a:p>
        </p:txBody>
      </p:sp>
    </p:spTree>
    <p:extLst>
      <p:ext uri="{BB962C8B-B14F-4D97-AF65-F5344CB8AC3E}">
        <p14:creationId xmlns:p14="http://schemas.microsoft.com/office/powerpoint/2010/main" val="272421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1" name="Picture 5" descr="C:\Users\jodus\AppData\Local\Packages\Microsoft.Office.Desktop_8wekyb3d8bbwe\AC\INetCache\Content.MSO\E873C252.tmp">
            <a:extLst>
              <a:ext uri="{FF2B5EF4-FFF2-40B4-BE49-F238E27FC236}">
                <a16:creationId xmlns:a16="http://schemas.microsoft.com/office/drawing/2014/main" id="{A74D824E-1EB9-4E18-BB08-18821A18C2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" y="1450218"/>
            <a:ext cx="6921364" cy="396248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153B4-2CB4-4262-A97D-EA12C772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Route map</a:t>
            </a:r>
          </a:p>
        </p:txBody>
      </p:sp>
    </p:spTree>
    <p:extLst>
      <p:ext uri="{BB962C8B-B14F-4D97-AF65-F5344CB8AC3E}">
        <p14:creationId xmlns:p14="http://schemas.microsoft.com/office/powerpoint/2010/main" val="3880588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E235EC8-9A5F-4AE0-8B2D-0281FDF6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51AA530-CE94-40AC-887F-57B09720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Bedankt</a:t>
            </a:r>
            <a:br>
              <a:rPr lang="en-US" sz="4800" dirty="0"/>
            </a:br>
            <a:r>
              <a:rPr lang="en-US" sz="4800"/>
              <a:t>Zijn</a:t>
            </a:r>
            <a:r>
              <a:rPr lang="en-US" sz="4800" dirty="0"/>
              <a:t> </a:t>
            </a:r>
            <a:r>
              <a:rPr lang="en-US" sz="4800"/>
              <a:t>er</a:t>
            </a:r>
            <a:r>
              <a:rPr lang="en-US" sz="4800" dirty="0"/>
              <a:t> </a:t>
            </a:r>
            <a:r>
              <a:rPr lang="en-US" sz="4800"/>
              <a:t>nog</a:t>
            </a:r>
            <a:r>
              <a:rPr lang="en-US" sz="4800" dirty="0"/>
              <a:t> </a:t>
            </a:r>
            <a:r>
              <a:rPr lang="en-US" sz="4800"/>
              <a:t>vragen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242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0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0C9D912-80DF-4385-ABFC-9B2D91B9C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8" y="405837"/>
            <a:ext cx="5659148" cy="37208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6303EF1-E3BD-4F26-AA2A-ECA214629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803" y="2507886"/>
            <a:ext cx="5646640" cy="37408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7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C5FD9C6-B36E-4720-B711-D92DC8BA1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3" t="8828" b="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08793B1-051B-44D3-93AF-CD213D90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155227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09F7C74-8459-465B-BC3F-61CD863B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How</a:t>
            </a:r>
            <a:r>
              <a:rPr lang="en-US" sz="4800" i="1" dirty="0"/>
              <a:t> </a:t>
            </a:r>
            <a:r>
              <a:rPr lang="en-US" sz="4800" dirty="0"/>
              <a:t>many flights are being served by which carrier from 2011 to 2012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69BB71-01AA-4312-9779-DEA3C471D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30D79A-5016-4177-AE2A-3E7B50AF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68" y="1074494"/>
            <a:ext cx="6020544" cy="56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A0808E7-1A0C-4664-86D5-2070AD2E6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7" r="8875" b="28371"/>
          <a:stretch/>
        </p:blipFill>
        <p:spPr>
          <a:xfrm>
            <a:off x="1549038" y="645517"/>
            <a:ext cx="9093924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9BCA88-F027-4772-8FA5-A4C87A45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53" y="5198533"/>
            <a:ext cx="10127192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GB" b="1" i="1" dirty="0"/>
              <a:t>How many flights did each carrier carried out from 2011 to 2012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08012D-7C60-4D9E-8698-4CD7A6AFD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5461009"/>
            <a:ext cx="7197726" cy="406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2918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B0944-A411-4E8A-B949-627F38E2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BE" dirty="0"/>
              <a:t>Bevinding</a:t>
            </a:r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D8AEB7-2893-4E54-8CAB-4F368E217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640" y="2590482"/>
            <a:ext cx="5760720" cy="222567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693526C-70A0-40FB-B77F-72BECB2FC8BF}"/>
              </a:ext>
            </a:extLst>
          </p:cNvPr>
          <p:cNvPicPr/>
          <p:nvPr/>
        </p:nvPicPr>
        <p:blipFill rotWithShape="1">
          <a:blip r:embed="rId3"/>
          <a:srcRect r="35361"/>
          <a:stretch/>
        </p:blipFill>
        <p:spPr>
          <a:xfrm>
            <a:off x="7228840" y="537931"/>
            <a:ext cx="4587240" cy="57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4B9DF-01FA-466D-9BE7-BE0F83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BE" i="1" dirty="0" err="1"/>
              <a:t>What</a:t>
            </a:r>
            <a:r>
              <a:rPr lang="nl-BE" i="1" dirty="0"/>
              <a:t> are </a:t>
            </a:r>
            <a:r>
              <a:rPr lang="nl-BE" i="1" dirty="0" err="1"/>
              <a:t>the</a:t>
            </a:r>
            <a:r>
              <a:rPr lang="nl-BE" i="1" dirty="0"/>
              <a:t> hubs </a:t>
            </a:r>
            <a:r>
              <a:rPr lang="nl-BE" i="1" dirty="0" err="1"/>
              <a:t>for</a:t>
            </a:r>
            <a:r>
              <a:rPr lang="nl-BE" i="1" dirty="0"/>
              <a:t> </a:t>
            </a:r>
            <a:r>
              <a:rPr lang="nl-BE" i="1" dirty="0" err="1"/>
              <a:t>each</a:t>
            </a:r>
            <a:r>
              <a:rPr lang="nl-BE" i="1" dirty="0"/>
              <a:t> carrier?</a:t>
            </a:r>
            <a:endParaRPr lang="en-GB" dirty="0"/>
          </a:p>
        </p:txBody>
      </p:sp>
      <p:pic>
        <p:nvPicPr>
          <p:cNvPr id="5" name="Afbeelding 4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03F37D29-C404-4A3B-A210-4078A5F3297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" r="8712" b="54831"/>
          <a:stretch/>
        </p:blipFill>
        <p:spPr bwMode="auto">
          <a:xfrm>
            <a:off x="1237615" y="1948586"/>
            <a:ext cx="8998585" cy="221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svend\AppData\Local\Microsoft\Windows\INetCache\Content.Word\Hubs.png">
            <a:extLst>
              <a:ext uri="{FF2B5EF4-FFF2-40B4-BE49-F238E27FC236}">
                <a16:creationId xmlns:a16="http://schemas.microsoft.com/office/drawing/2014/main" id="{163F7C52-575C-4755-85D4-BDA603D6D00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8712" b="5460"/>
          <a:stretch/>
        </p:blipFill>
        <p:spPr bwMode="auto">
          <a:xfrm>
            <a:off x="1237615" y="4366390"/>
            <a:ext cx="8998585" cy="2222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25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7BE48-18B5-4AE1-BD1F-7B65BC76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Bevindingen</a:t>
            </a:r>
            <a:endParaRPr lang="en-GB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FB461E35-3579-4678-AF81-B984AE58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93848"/>
              </p:ext>
            </p:extLst>
          </p:nvPr>
        </p:nvGraphicFramePr>
        <p:xfrm>
          <a:off x="2001520" y="1884680"/>
          <a:ext cx="7498317" cy="440283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498887">
                  <a:extLst>
                    <a:ext uri="{9D8B030D-6E8A-4147-A177-3AD203B41FA5}">
                      <a16:colId xmlns:a16="http://schemas.microsoft.com/office/drawing/2014/main" val="580943292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2004724298"/>
                    </a:ext>
                  </a:extLst>
                </a:gridCol>
                <a:gridCol w="2499715">
                  <a:extLst>
                    <a:ext uri="{9D8B030D-6E8A-4147-A177-3AD203B41FA5}">
                      <a16:colId xmlns:a16="http://schemas.microsoft.com/office/drawing/2014/main" val="3114347288"/>
                    </a:ext>
                  </a:extLst>
                </a:gridCol>
              </a:tblGrid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Vliegtuig Maatschappij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Hubs van de grafiek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Main-hub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07708630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American Airlines (AA)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DFW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5503935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Alaska Airlines (AS)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SEA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80079631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Jetblue Airways (B6)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JFK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7655783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Continental Airlines (CO)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33708231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Delta Airlines (DL)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effectLst/>
                        </a:rPr>
                        <a:t>ALT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3887882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ExpressJet Airlines (EV)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ALT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IAH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7583917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Frontier Airlines (F9)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DEN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0290089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AirTran Airways (FL)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ATL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08105237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Hawaiian Airlines (HA)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HNL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292985189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Envoy Air (MQ)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ORD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DFW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8829688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SkyWest Airlines (OO)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SLC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LAX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0514363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United Airlines (UA)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ORD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411215538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US Airways (US)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CLT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003496655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Virgin America (VX)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SFO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616492684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Southwest Airlines (WN)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MDW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2777921060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JetSuite (XE)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IAH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319180551"/>
                  </a:ext>
                </a:extLst>
              </a:tr>
              <a:tr h="2398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effectLst/>
                        </a:rPr>
                        <a:t>Mesa Airlines (YV)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>
                          <a:solidFill>
                            <a:srgbClr val="FF0000"/>
                          </a:solidFill>
                          <a:effectLst/>
                        </a:rPr>
                        <a:t>CLT</a:t>
                      </a:r>
                      <a:endParaRPr lang="en-GB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500" dirty="0">
                          <a:solidFill>
                            <a:srgbClr val="FF0000"/>
                          </a:solidFill>
                          <a:effectLst/>
                        </a:rPr>
                        <a:t>PHX</a:t>
                      </a:r>
                      <a:endParaRPr lang="en-GB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364" marR="89364" marT="0" marB="0"/>
                </a:tc>
                <a:extLst>
                  <a:ext uri="{0D108BD9-81ED-4DB2-BD59-A6C34878D82A}">
                    <a16:rowId xmlns:a16="http://schemas.microsoft.com/office/drawing/2014/main" val="1726188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622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365</TotalTime>
  <Words>487</Words>
  <Application>Microsoft Office PowerPoint</Application>
  <PresentationFormat>Breedbeeld</PresentationFormat>
  <Paragraphs>142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Hemels</vt:lpstr>
      <vt:lpstr>USA Flight data</vt:lpstr>
      <vt:lpstr>Cleanup</vt:lpstr>
      <vt:lpstr>PowerPoint-presentatie</vt:lpstr>
      <vt:lpstr>Charts</vt:lpstr>
      <vt:lpstr>How many flights are being served by which carrier from 2011 to 2012 </vt:lpstr>
      <vt:lpstr>How many flights did each carrier carried out from 2011 to 2012 </vt:lpstr>
      <vt:lpstr>Bevinding</vt:lpstr>
      <vt:lpstr>What are the hubs for each carrier?</vt:lpstr>
      <vt:lpstr>Bevindingen</vt:lpstr>
      <vt:lpstr>The total amount of scheduled flight time compared to the actual flight time per carrier from 2011 to 2012</vt:lpstr>
      <vt:lpstr>How many turns around the world could you travel from the total flown km per carrier from 2011 to 2012 </vt:lpstr>
      <vt:lpstr>The fight distance compared to the scheduled flight time per carrier</vt:lpstr>
      <vt:lpstr>Per carrier what are the most popular departure states and arrival states </vt:lpstr>
      <vt:lpstr>Bevindingen</vt:lpstr>
      <vt:lpstr>What are top 10 busiest airports and their average time delays</vt:lpstr>
      <vt:lpstr>What are top 10 busiest airports and their average time delays</vt:lpstr>
      <vt:lpstr>The average departure delay and the average arrival delay compared to the number of flights per month</vt:lpstr>
      <vt:lpstr>The average flight time and average delay per flight category compared with each carrier </vt:lpstr>
      <vt:lpstr>Machine learning</vt:lpstr>
      <vt:lpstr>Random Forest Regressor model</vt:lpstr>
      <vt:lpstr>Lineair Regression model </vt:lpstr>
      <vt:lpstr>Ridge Regression model</vt:lpstr>
      <vt:lpstr>Random Forrest Classifier</vt:lpstr>
      <vt:lpstr>NetworkX</vt:lpstr>
      <vt:lpstr>Grafiek van alle luchthavens en hun routes</vt:lpstr>
      <vt:lpstr>Route map</vt:lpstr>
      <vt:lpstr>Bedankt Zijn er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 Flight data</dc:title>
  <dc:creator>sven depickere</dc:creator>
  <cp:lastModifiedBy>sven depickere</cp:lastModifiedBy>
  <cp:revision>27</cp:revision>
  <dcterms:created xsi:type="dcterms:W3CDTF">2018-05-10T10:25:49Z</dcterms:created>
  <dcterms:modified xsi:type="dcterms:W3CDTF">2018-05-14T19:46:13Z</dcterms:modified>
</cp:coreProperties>
</file>